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7" r:id="rId2"/>
    <p:sldId id="1197" r:id="rId3"/>
    <p:sldId id="317" r:id="rId4"/>
    <p:sldId id="303" r:id="rId5"/>
    <p:sldId id="316" r:id="rId6"/>
    <p:sldId id="286" r:id="rId7"/>
    <p:sldId id="1200" r:id="rId8"/>
    <p:sldId id="288" r:id="rId9"/>
    <p:sldId id="1211" r:id="rId10"/>
    <p:sldId id="1210" r:id="rId11"/>
    <p:sldId id="287" r:id="rId12"/>
    <p:sldId id="1203" r:id="rId13"/>
    <p:sldId id="1215" r:id="rId14"/>
    <p:sldId id="1204" r:id="rId15"/>
    <p:sldId id="298" r:id="rId16"/>
    <p:sldId id="1208" r:id="rId17"/>
    <p:sldId id="1214" r:id="rId18"/>
    <p:sldId id="1206" r:id="rId19"/>
    <p:sldId id="1212" r:id="rId20"/>
    <p:sldId id="1213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CD5F2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81625" autoAdjust="0"/>
  </p:normalViewPr>
  <p:slideViewPr>
    <p:cSldViewPr snapToGrid="0" snapToObjects="1">
      <p:cViewPr varScale="1">
        <p:scale>
          <a:sx n="106" d="100"/>
          <a:sy n="106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2023-08-23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794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257EF3A0-7A71-4641-A0F6-DA70CC1395D6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1103708" y="265372"/>
            <a:ext cx="9360001" cy="657340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57471" y="6542262"/>
            <a:ext cx="22102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4399" y="1562399"/>
            <a:ext cx="4993787" cy="4768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Platshållare för text 13"/>
          <p:cNvSpPr>
            <a:spLocks noGrp="1"/>
          </p:cNvSpPr>
          <p:nvPr>
            <p:ph type="body" sz="quarter" idx="13"/>
          </p:nvPr>
        </p:nvSpPr>
        <p:spPr>
          <a:xfrm>
            <a:off x="1103708" y="931026"/>
            <a:ext cx="9360001" cy="507076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" name="Rektangel 1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Bildobjekt 15" descr="Bildobjekt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0" y="417442"/>
            <a:ext cx="826395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745492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009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848" y="310896"/>
            <a:ext cx="1527048" cy="8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F2A6-44A0-6744-9D0C-617EF56F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651-C918-3A48-8EF9-77763A58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816D-2B1E-FF4E-983F-B93B2455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96AEE-5E2A-8447-B02A-BE7A36E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F97B-CE8D-3145-BE70-590AE3568F06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71FDD-3D24-5547-A40D-A08DAC93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920F0-F180-A646-8619-A8E76741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32D2-48AB-B440-BA86-0BA87E70A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137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34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D09AD65-1FD9-4184-BEE4-83A5D110341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3215183" cy="459883"/>
          </a:xfrm>
        </p:spPr>
        <p:txBody>
          <a:bodyPr tIns="18000" bIns="18000" anchor="t" anchorCtr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D18409B3-8719-45C7-BE20-BC56EA367BE6}" type="datetime1">
              <a:rPr lang="sv-SE" smtClean="0"/>
              <a:t>2023-08-23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7548C-C5E5-4271-B49F-00D67235943B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D1340339-53BC-4E33-8BD6-3CA286BDE3E6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E87822C3-E9C6-4BFB-A4B1-54A5D4B8738A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50" r:id="rId5"/>
    <p:sldLayoutId id="2147483668" r:id="rId6"/>
    <p:sldLayoutId id="2147483662" r:id="rId7"/>
    <p:sldLayoutId id="2147483664" r:id="rId8"/>
    <p:sldLayoutId id="2147483663" r:id="rId9"/>
    <p:sldLayoutId id="2147483666" r:id="rId10"/>
    <p:sldLayoutId id="2147483675" r:id="rId11"/>
    <p:sldLayoutId id="2147483681" r:id="rId12"/>
    <p:sldLayoutId id="2147483682" r:id="rId13"/>
    <p:sldLayoutId id="214748368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sis.stfc.ac.uk/Pages/SANSdataanalysisOverview.asp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5096938" cy="459883"/>
          </a:xfrm>
        </p:spPr>
        <p:txBody>
          <a:bodyPr/>
          <a:lstStyle/>
          <a:p>
            <a:r>
              <a:rPr lang="sv-SE" sz="1600" dirty="0"/>
              <a:t>NLOF, 2023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2D508E-6B54-A448-A045-80C0567CC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00" y="1998148"/>
            <a:ext cx="10693400" cy="2387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 ‘Swiss Army Knife’ for SAS 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67F18-2F81-A342-966A-204F72C28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WojCIECH</a:t>
            </a:r>
            <a:r>
              <a:rPr lang="en-US" dirty="0"/>
              <a:t> </a:t>
            </a:r>
            <a:r>
              <a:rPr lang="en-US" dirty="0" err="1"/>
              <a:t>Potrzebowski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E0FE0-7544-2842-B2D3-81901FCF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880" y="2166606"/>
            <a:ext cx="2569029" cy="7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E7EAA0-648B-B14E-A722-54E71852DB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tools and infrastructure for custom/plugin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644729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Directly available in 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marketplace.sasview.org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57" y="1730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83" y="1730158"/>
            <a:ext cx="3102018" cy="4541443"/>
          </a:xfrm>
          <a:prstGeom prst="rect">
            <a:avLst/>
          </a:prstGeom>
        </p:spPr>
      </p:pic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</p:spTree>
    <p:extLst>
      <p:ext uri="{BB962C8B-B14F-4D97-AF65-F5344CB8AC3E}">
        <p14:creationId xmlns:p14="http://schemas.microsoft.com/office/powerpoint/2010/main" val="17621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83"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90AC117-BA5B-7B45-B1F8-791DA72A3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Various utility tools and calculators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9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ABB00-7356-D643-BADF-539E5EF26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Latest release - </a:t>
            </a:r>
            <a:r>
              <a:rPr lang="en-GB" dirty="0" err="1"/>
              <a:t>SasView</a:t>
            </a:r>
            <a:r>
              <a:rPr lang="en-GB" dirty="0"/>
              <a:t> 5.0.6</a:t>
            </a:r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5226080" y="1520879"/>
            <a:ext cx="661837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>
                <a:solidFill>
                  <a:srgbClr val="666666"/>
                </a:solidFill>
              </a:rPr>
              <a:t>New Features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Coordinate data in VTK formats supported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The data loaders have been improved (can read multiple &lt;</a:t>
            </a:r>
            <a:r>
              <a:rPr lang="en-US" sz="2000" b="0" dirty="0" err="1">
                <a:solidFill>
                  <a:srgbClr val="666666"/>
                </a:solidFill>
              </a:rPr>
              <a:t>SASData</a:t>
            </a:r>
            <a:r>
              <a:rPr lang="en-US" sz="2000" b="0" dirty="0">
                <a:solidFill>
                  <a:srgbClr val="666666"/>
                </a:solidFill>
              </a:rPr>
              <a:t>&gt; entries)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Available on </a:t>
            </a:r>
            <a:r>
              <a:rPr lang="en-US" sz="2000" b="0" dirty="0" err="1">
                <a:solidFill>
                  <a:srgbClr val="666666"/>
                </a:solidFill>
              </a:rPr>
              <a:t>conda</a:t>
            </a:r>
            <a:r>
              <a:rPr lang="en-US" sz="2000" b="0" dirty="0">
                <a:solidFill>
                  <a:srgbClr val="666666"/>
                </a:solidFill>
              </a:rPr>
              <a:t>-forge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5226080" y="4683850"/>
            <a:ext cx="70184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Models on Model Marketplace</a:t>
            </a:r>
            <a:endParaRPr sz="2000" b="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Whirl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Maier-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Saupe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distribution,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Cyclic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distribution, 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Superball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OrientedMagneticChains</a:t>
            </a:r>
            <a:endParaRPr lang="sv-SE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844" y="4780318"/>
            <a:ext cx="1457891" cy="1093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0457E-4C4B-594C-8DB5-1E5D7788B1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182" y="1577491"/>
            <a:ext cx="4403696" cy="282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441" y="4776982"/>
            <a:ext cx="1358702" cy="1158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814" y="4789817"/>
            <a:ext cx="1312905" cy="11259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87E55F-2C23-7B4E-A79E-8668D254714A}"/>
              </a:ext>
            </a:extLst>
          </p:cNvPr>
          <p:cNvSpPr/>
          <p:nvPr/>
        </p:nvSpPr>
        <p:spPr>
          <a:xfrm>
            <a:off x="3017713" y="6319770"/>
            <a:ext cx="5531991" cy="371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github.com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/releases/tag/v5.0.5</a:t>
            </a:r>
          </a:p>
        </p:txBody>
      </p:sp>
    </p:spTree>
    <p:extLst>
      <p:ext uri="{BB962C8B-B14F-4D97-AF65-F5344CB8AC3E}">
        <p14:creationId xmlns:p14="http://schemas.microsoft.com/office/powerpoint/2010/main" val="285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D1B7-2445-F575-983C-A04B4F4E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A9D93-B14A-3713-CD20-5A47C408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72C200-2E39-9A56-43FA-DA9EB5236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682" y="1889769"/>
            <a:ext cx="5775276" cy="392148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01C21B-CEDA-2A7A-9971-E2B4F873038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3508" y="1889769"/>
            <a:ext cx="5674174" cy="4768062"/>
          </a:xfrm>
        </p:spPr>
        <p:txBody>
          <a:bodyPr/>
          <a:lstStyle/>
          <a:p>
            <a:r>
              <a:rPr lang="en-SE"/>
              <a:t>New features </a:t>
            </a:r>
            <a:r>
              <a:rPr lang="en-SE" dirty="0"/>
              <a:t>in Generic </a:t>
            </a:r>
            <a:r>
              <a:rPr lang="en-SE"/>
              <a:t>Scattering Calculator:</a:t>
            </a:r>
            <a:endParaRPr lang="en-S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SE" dirty="0"/>
              <a:t>Calculates form factor from coordinates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E" dirty="0"/>
              <a:t>Saves as a plugin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E" dirty="0"/>
              <a:t>Can be used together with the structure factor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05B661-91F5-84E0-1DF4-A59852086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Concentrated protein systems</a:t>
            </a:r>
          </a:p>
        </p:txBody>
      </p:sp>
    </p:spTree>
    <p:extLst>
      <p:ext uri="{BB962C8B-B14F-4D97-AF65-F5344CB8AC3E}">
        <p14:creationId xmlns:p14="http://schemas.microsoft.com/office/powerpoint/2010/main" val="23518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0163-B88A-E54C-AC9B-B7F1152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C7288-1AE1-CA40-877A-1A21B12E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70A47A-41D1-BC49-9E6F-4E87523E4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5.0.6 and beyond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758B9F-4946-5149-8B87-8F2CF53A3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18" y="1672872"/>
            <a:ext cx="5590782" cy="3140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7FBBA6-C6CE-C343-AF15-456022C64032}"/>
              </a:ext>
            </a:extLst>
          </p:cNvPr>
          <p:cNvSpPr/>
          <p:nvPr/>
        </p:nvSpPr>
        <p:spPr>
          <a:xfrm>
            <a:off x="6302476" y="1562399"/>
            <a:ext cx="55699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Refactoring correlation function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Refactoring P(R) inversion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SAXS/SANS co-refinement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Magnetic workflows upgrades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Improved orientation viewer and slicing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Generic resolution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Integration with databases and data catalogues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Improved scripting interface</a:t>
            </a:r>
          </a:p>
          <a:p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1E6C-773C-3147-9B45-6D371C808CB2}"/>
              </a:ext>
            </a:extLst>
          </p:cNvPr>
          <p:cNvSpPr/>
          <p:nvPr/>
        </p:nvSpPr>
        <p:spPr>
          <a:xfrm>
            <a:off x="1407651" y="5921829"/>
            <a:ext cx="8752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github.com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/documents/blob/</a:t>
            </a:r>
            <a:r>
              <a:rPr lang="en-GB" dirty="0" err="1">
                <a:solidFill>
                  <a:srgbClr val="00B0F0"/>
                </a:solidFill>
              </a:rPr>
              <a:t>road_map_update</a:t>
            </a:r>
            <a:r>
              <a:rPr lang="en-GB" dirty="0">
                <a:solidFill>
                  <a:srgbClr val="00B0F0"/>
                </a:solidFill>
              </a:rPr>
              <a:t>/Sasview%20Roadmap.md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01E3E-98FA-274A-90D3-FA40F8CBDAAC}"/>
              </a:ext>
            </a:extLst>
          </p:cNvPr>
          <p:cNvSpPr txBox="1"/>
          <p:nvPr/>
        </p:nvSpPr>
        <p:spPr>
          <a:xfrm>
            <a:off x="3314731" y="5582821"/>
            <a:ext cx="493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Detailed plans can be found at </a:t>
            </a:r>
            <a:r>
              <a:rPr lang="en-GB" dirty="0" err="1">
                <a:solidFill>
                  <a:srgbClr val="666666"/>
                </a:solidFill>
              </a:rPr>
              <a:t>SasView</a:t>
            </a:r>
            <a:r>
              <a:rPr lang="en-GB" dirty="0">
                <a:solidFill>
                  <a:srgbClr val="666666"/>
                </a:solidFill>
              </a:rPr>
              <a:t> Road Map</a:t>
            </a:r>
          </a:p>
        </p:txBody>
      </p:sp>
    </p:spTree>
    <p:extLst>
      <p:ext uri="{BB962C8B-B14F-4D97-AF65-F5344CB8AC3E}">
        <p14:creationId xmlns:p14="http://schemas.microsoft.com/office/powerpoint/2010/main" val="268871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Useful 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for batch jobs and reproducibility</a:t>
            </a:r>
            <a:endParaRPr lang="en-US" sz="1800" dirty="0">
              <a:solidFill>
                <a:srgbClr val="666666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Scripts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7AB5F97-5B83-6644-B8C3-333DE19BD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SasView</a:t>
            </a:r>
            <a:r>
              <a:rPr lang="en-US" dirty="0"/>
              <a:t> from script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Beyond </a:t>
            </a:r>
            <a:r>
              <a:rPr lang="en-GB" dirty="0" err="1"/>
              <a:t>SasView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F84E82-81AF-384C-991E-B5A5D3C67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Alternative approaches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0"/>
          <a:stretch/>
        </p:blipFill>
        <p:spPr>
          <a:xfrm>
            <a:off x="941744" y="180852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41744" y="6216000"/>
            <a:ext cx="68433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rgbClr val="626262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1633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1633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32097"/>
            <a:ext cx="240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Not in </a:t>
            </a:r>
            <a:r>
              <a:rPr lang="en-GB" sz="2000" dirty="0" err="1">
                <a:solidFill>
                  <a:srgbClr val="FF0000"/>
                </a:solidFill>
              </a:rPr>
              <a:t>SasView</a:t>
            </a:r>
            <a:r>
              <a:rPr lang="en-GB" sz="2000" dirty="0">
                <a:solidFill>
                  <a:srgbClr val="FF00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5494-1350-9450-18DD-06884BA3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AtSAS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AD186-E3F2-250A-FD72-1DF1D360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075FED-3F63-AE61-FDDF-C330547F6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 program suite for SAS data analysis from biological macromolecules</a:t>
            </a:r>
          </a:p>
          <a:p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95FEF-7607-CB33-CE48-1456500E8121}"/>
              </a:ext>
            </a:extLst>
          </p:cNvPr>
          <p:cNvSpPr txBox="1"/>
          <p:nvPr/>
        </p:nvSpPr>
        <p:spPr>
          <a:xfrm>
            <a:off x="3049003" y="640796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https://www.embl-hamburg.de/biosaxs/software.html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6475E-E716-819D-B1CB-D2ACD2F88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78" y="1601904"/>
            <a:ext cx="4626831" cy="4642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A6338-E814-234C-5E16-3CFB4AC2C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6416"/>
            <a:ext cx="5930148" cy="33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64DC4-97C5-2B4A-B8B5-1AA8DA547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don’t have to be coding ninja to help out!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Python3/C++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16" y="2307887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B6A3-A55E-5545-8C4C-78D7CB9F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313DA-8587-4A4F-AB44-51D15E5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C6EEFD-17AA-494E-836A-BA70A74BE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On behalf of </a:t>
            </a:r>
            <a:r>
              <a:rPr lang="en-GB" dirty="0" err="1"/>
              <a:t>SasView</a:t>
            </a:r>
            <a:r>
              <a:rPr lang="en-GB" dirty="0"/>
              <a:t> community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A7ECA-9036-6546-BF2A-C5A0CE63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4"/>
          <a:stretch/>
        </p:blipFill>
        <p:spPr>
          <a:xfrm>
            <a:off x="1103709" y="1446416"/>
            <a:ext cx="8775700" cy="46078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BC2BEA-28D0-D349-9818-34D2713698E7}"/>
              </a:ext>
            </a:extLst>
          </p:cNvPr>
          <p:cNvSpPr/>
          <p:nvPr/>
        </p:nvSpPr>
        <p:spPr>
          <a:xfrm>
            <a:off x="6885806" y="6062536"/>
            <a:ext cx="357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666666"/>
                </a:solidFill>
              </a:rPr>
              <a:t>https://</a:t>
            </a:r>
            <a:r>
              <a:rPr lang="en-GB" dirty="0" err="1">
                <a:solidFill>
                  <a:srgbClr val="666666"/>
                </a:solidFill>
              </a:rPr>
              <a:t>zenodo.org</a:t>
            </a:r>
            <a:r>
              <a:rPr lang="en-GB" dirty="0">
                <a:solidFill>
                  <a:srgbClr val="666666"/>
                </a:solidFill>
              </a:rPr>
              <a:t>/record/6331344</a:t>
            </a:r>
          </a:p>
        </p:txBody>
      </p:sp>
    </p:spTree>
    <p:extLst>
      <p:ext uri="{BB962C8B-B14F-4D97-AF65-F5344CB8AC3E}">
        <p14:creationId xmlns:p14="http://schemas.microsoft.com/office/powerpoint/2010/main" val="14173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0015F-577B-AA4A-8346-D8D0222E2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2593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07"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CD24-D76F-6044-99FB-D50314D8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8D10B-1279-ED47-8826-2D92D3AD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5D16A-5F90-4B72-97CC-CB791922DCBB}" type="datetime1">
              <a:rPr lang="sv-SE" smtClean="0"/>
              <a:t>2023-08-23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34C79-810C-9343-8FC5-57BA9B9B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C88C3-85DB-DA45-88A2-E3198CF4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1C8331-5F39-FD49-8F03-AE9CA4E8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29EAE8-6736-3E44-A86A-04B4FA04169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9E487F-B5EE-F448-982A-A72536E59D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6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9501"/>
              </p:ext>
            </p:extLst>
          </p:nvPr>
        </p:nvGraphicFramePr>
        <p:xfrm>
          <a:off x="2008911" y="14464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7B46-2F83-D44F-9589-DDB49D78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742091" cy="657339"/>
          </a:xfrm>
        </p:spPr>
        <p:txBody>
          <a:bodyPr/>
          <a:lstStyle/>
          <a:p>
            <a:r>
              <a:rPr lang="en-US" dirty="0"/>
              <a:t>Defining model is crucial for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CED2-88D5-A442-87E6-0413FA5B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/>
              <p:nvPr/>
            </p:nvSpPr>
            <p:spPr>
              <a:xfrm>
                <a:off x="474134" y="1700000"/>
                <a:ext cx="61524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666666"/>
                  </a:solidFill>
                </a:endParaRP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n</a:t>
                </a:r>
                <a:r>
                  <a:rPr lang="en-US" sz="2400" dirty="0">
                    <a:solidFill>
                      <a:srgbClr val="666666"/>
                    </a:solidFill>
                  </a:rPr>
                  <a:t> is the number density of particles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F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form factor (particle shape)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S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structure factor (particle interactions</a:t>
                </a:r>
                <a:r>
                  <a:rPr lang="en-US" dirty="0">
                    <a:solidFill>
                      <a:srgbClr val="66666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4" y="1700000"/>
                <a:ext cx="6152453" cy="1569660"/>
              </a:xfrm>
              <a:prstGeom prst="rect">
                <a:avLst/>
              </a:prstGeom>
              <a:blipFill>
                <a:blip r:embed="rId2"/>
                <a:stretch>
                  <a:fillRect l="-1649" r="-6804"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8DB6D-B5F0-5F4B-BF4B-7F9FA6F21922}"/>
              </a:ext>
            </a:extLst>
          </p:cNvPr>
          <p:cNvGrpSpPr/>
          <p:nvPr/>
        </p:nvGrpSpPr>
        <p:grpSpPr>
          <a:xfrm>
            <a:off x="474134" y="4129410"/>
            <a:ext cx="4887314" cy="2485358"/>
            <a:chOff x="474133" y="3676270"/>
            <a:chExt cx="5245100" cy="29415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0F71C-E09C-4849-A467-1D2E5804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3676270"/>
              <a:ext cx="5245100" cy="27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60E1E0-47BC-6944-83AC-6C843AFAD794}"/>
                </a:ext>
              </a:extLst>
            </p:cNvPr>
            <p:cNvSpPr txBox="1"/>
            <p:nvPr/>
          </p:nvSpPr>
          <p:spPr>
            <a:xfrm>
              <a:off x="1640416" y="6213121"/>
              <a:ext cx="3764238" cy="40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666666"/>
                  </a:solidFill>
                </a:rPr>
                <a:t>Cylinder radius = 40Å, lenght = 200Å</a:t>
              </a:r>
            </a:p>
          </p:txBody>
        </p:sp>
        <p:sp>
          <p:nvSpPr>
            <p:cNvPr id="18" name="Direct Access Storage 17">
              <a:extLst>
                <a:ext uri="{FF2B5EF4-FFF2-40B4-BE49-F238E27FC236}">
                  <a16:creationId xmlns:a16="http://schemas.microsoft.com/office/drawing/2014/main" id="{F28AD9E9-32B2-9F4D-BE1A-5F7AC25B454F}"/>
                </a:ext>
              </a:extLst>
            </p:cNvPr>
            <p:cNvSpPr/>
            <p:nvPr/>
          </p:nvSpPr>
          <p:spPr>
            <a:xfrm>
              <a:off x="1304544" y="4462272"/>
              <a:ext cx="2011680" cy="521393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A7920D-4095-894C-84BB-2453DC9D44EE}"/>
              </a:ext>
            </a:extLst>
          </p:cNvPr>
          <p:cNvGrpSpPr/>
          <p:nvPr/>
        </p:nvGrpSpPr>
        <p:grpSpPr>
          <a:xfrm>
            <a:off x="6578955" y="4129410"/>
            <a:ext cx="4899537" cy="2485358"/>
            <a:chOff x="6164002" y="3704170"/>
            <a:chExt cx="5245100" cy="2897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AFE1C5-02DE-8A44-9D92-D0D27890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02" y="3704170"/>
              <a:ext cx="5245100" cy="274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0250C9-EEC0-124B-8420-5350E027AF2A}"/>
                </a:ext>
              </a:extLst>
            </p:cNvPr>
            <p:cNvSpPr txBox="1"/>
            <p:nvPr/>
          </p:nvSpPr>
          <p:spPr>
            <a:xfrm>
              <a:off x="6658568" y="6209213"/>
              <a:ext cx="3578032" cy="392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666666"/>
                  </a:solidFill>
                </a:rPr>
                <a:t>Hardsphere, effective radius = 50Å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5666A8-FB6D-5E45-9DA9-FF3BAAE62A5B}"/>
                </a:ext>
              </a:extLst>
            </p:cNvPr>
            <p:cNvSpPr/>
            <p:nvPr/>
          </p:nvSpPr>
          <p:spPr>
            <a:xfrm>
              <a:off x="7534434" y="4669317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AA6100-4C6C-D044-B5D8-4ABFD67B2FEF}"/>
                </a:ext>
              </a:extLst>
            </p:cNvPr>
            <p:cNvSpPr/>
            <p:nvPr/>
          </p:nvSpPr>
          <p:spPr>
            <a:xfrm>
              <a:off x="8259619" y="446731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85CFA2-D1D6-BF4B-82F0-F565E72F8AB7}"/>
                </a:ext>
              </a:extLst>
            </p:cNvPr>
            <p:cNvSpPr/>
            <p:nvPr/>
          </p:nvSpPr>
          <p:spPr>
            <a:xfrm>
              <a:off x="7554289" y="5061824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DF0068-0D54-0749-BBD4-7A8B3DA8E860}"/>
                </a:ext>
              </a:extLst>
            </p:cNvPr>
            <p:cNvSpPr/>
            <p:nvPr/>
          </p:nvSpPr>
          <p:spPr>
            <a:xfrm>
              <a:off x="7820724" y="533563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A0903B-9A96-D940-99E5-AE629D111BAC}"/>
                </a:ext>
              </a:extLst>
            </p:cNvPr>
            <p:cNvSpPr/>
            <p:nvPr/>
          </p:nvSpPr>
          <p:spPr>
            <a:xfrm>
              <a:off x="8057089" y="4933099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B92C20-10DC-4641-8CAC-5869AEA87E6A}"/>
                </a:ext>
              </a:extLst>
            </p:cNvPr>
            <p:cNvSpPr/>
            <p:nvPr/>
          </p:nvSpPr>
          <p:spPr>
            <a:xfrm>
              <a:off x="8454876" y="524972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204C9A-CBDD-8446-B549-5030095C28FC}"/>
                </a:ext>
              </a:extLst>
            </p:cNvPr>
            <p:cNvSpPr/>
            <p:nvPr/>
          </p:nvSpPr>
          <p:spPr>
            <a:xfrm>
              <a:off x="8540035" y="483700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278805-A564-8C45-BB53-12B026827176}"/>
                </a:ext>
              </a:extLst>
            </p:cNvPr>
            <p:cNvCxnSpPr>
              <a:stCxn id="19" idx="7"/>
              <a:endCxn id="20" idx="2"/>
            </p:cNvCxnSpPr>
            <p:nvPr/>
          </p:nvCxnSpPr>
          <p:spPr>
            <a:xfrm flipV="1">
              <a:off x="7773784" y="4570945"/>
              <a:ext cx="485835" cy="1287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C55D9A-2B1E-8749-B337-CFD6E6326EB6}"/>
                </a:ext>
              </a:extLst>
            </p:cNvPr>
            <p:cNvCxnSpPr>
              <a:cxnSpLocks/>
              <a:stCxn id="19" idx="5"/>
              <a:endCxn id="23" idx="1"/>
            </p:cNvCxnSpPr>
            <p:nvPr/>
          </p:nvCxnSpPr>
          <p:spPr>
            <a:xfrm>
              <a:off x="7773784" y="4846228"/>
              <a:ext cx="324371" cy="117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3C9A8E-7BA3-A042-835A-AA12D174B5DB}"/>
              </a:ext>
            </a:extLst>
          </p:cNvPr>
          <p:cNvGrpSpPr/>
          <p:nvPr/>
        </p:nvGrpSpPr>
        <p:grpSpPr>
          <a:xfrm>
            <a:off x="6658568" y="1160134"/>
            <a:ext cx="4731760" cy="2819436"/>
            <a:chOff x="6658568" y="1160134"/>
            <a:chExt cx="4731760" cy="28194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DB5811-50B7-E743-BB3D-020175138027}"/>
                </a:ext>
              </a:extLst>
            </p:cNvPr>
            <p:cNvGrpSpPr/>
            <p:nvPr/>
          </p:nvGrpSpPr>
          <p:grpSpPr>
            <a:xfrm>
              <a:off x="6658568" y="1160134"/>
              <a:ext cx="4731760" cy="2474722"/>
              <a:chOff x="6658568" y="1050950"/>
              <a:chExt cx="4731760" cy="247472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BC57EB-8278-C344-859D-A5BCF24D3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8568" y="1050950"/>
                <a:ext cx="4731760" cy="247472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2C22F7E-A1DD-4343-9AF1-78A497BDF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433" t="9124" r="22189" b="11461"/>
              <a:stretch/>
            </p:blipFill>
            <p:spPr>
              <a:xfrm>
                <a:off x="7432760" y="1397366"/>
                <a:ext cx="2093378" cy="1609134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AD9D-A355-884C-B06A-42106A664DD7}"/>
                </a:ext>
              </a:extLst>
            </p:cNvPr>
            <p:cNvSpPr txBox="1"/>
            <p:nvPr/>
          </p:nvSpPr>
          <p:spPr>
            <a:xfrm>
              <a:off x="7014949" y="3610238"/>
              <a:ext cx="292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666666"/>
                  </a:solidFill>
                </a:rPr>
                <a:t>Protein structure coordinates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8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2A0-3935-4042-8589-1C7D119D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265373"/>
            <a:ext cx="10479314" cy="657339"/>
          </a:xfrm>
        </p:spPr>
        <p:txBody>
          <a:bodyPr/>
          <a:lstStyle/>
          <a:p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model</a:t>
            </a:r>
            <a:r>
              <a:rPr lang="sv-SE" sz="3200" dirty="0"/>
              <a:t> to data is </a:t>
            </a:r>
            <a:r>
              <a:rPr lang="sv-SE" sz="3200" dirty="0" err="1"/>
              <a:t>typically</a:t>
            </a:r>
            <a:r>
              <a:rPr lang="sv-SE" sz="3200" dirty="0"/>
              <a:t> </a:t>
            </a:r>
            <a:r>
              <a:rPr lang="sv-SE" sz="3200" dirty="0" err="1"/>
              <a:t>done</a:t>
            </a:r>
            <a:r>
              <a:rPr lang="sv-SE" sz="3200" dirty="0"/>
              <a:t> </a:t>
            </a:r>
            <a:r>
              <a:rPr lang="sv-SE" sz="3200" dirty="0" err="1"/>
              <a:t>through</a:t>
            </a:r>
            <a:r>
              <a:rPr lang="sv-SE" sz="3200" dirty="0"/>
              <a:t> </a:t>
            </a:r>
            <a:r>
              <a:rPr lang="sv-SE" sz="3200" i="1" dirty="0"/>
              <a:t>χ</a:t>
            </a:r>
            <a:r>
              <a:rPr lang="sv-SE" sz="3200" baseline="30000" dirty="0"/>
              <a:t>2</a:t>
            </a:r>
            <a:r>
              <a:rPr lang="sv-SE" sz="3200" dirty="0"/>
              <a:t> </a:t>
            </a:r>
            <a:r>
              <a:rPr lang="sv-SE" sz="3200" dirty="0" err="1"/>
              <a:t>optimization</a:t>
            </a:r>
            <a:endParaRPr lang="sv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8335-0F2F-0945-8151-A6E77E5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409F1-641B-444E-A041-BE11C614B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r="46716"/>
          <a:stretch/>
        </p:blipFill>
        <p:spPr>
          <a:xfrm>
            <a:off x="3943900" y="3150268"/>
            <a:ext cx="2606943" cy="351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EE4C5D-3807-C946-B8A7-6E0CDBD3B2F8}"/>
              </a:ext>
            </a:extLst>
          </p:cNvPr>
          <p:cNvGrpSpPr/>
          <p:nvPr/>
        </p:nvGrpSpPr>
        <p:grpSpPr>
          <a:xfrm>
            <a:off x="6601643" y="3075043"/>
            <a:ext cx="2948758" cy="3593126"/>
            <a:chOff x="5084788" y="2311399"/>
            <a:chExt cx="2776512" cy="37653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32A793-EE6A-F046-8DF8-75B53B5A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67" r="46490"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DD4B7-3B0B-FD48-8EA8-39153E9DCB23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72138-F2FB-E346-9291-34256D3E45DE}"/>
              </a:ext>
            </a:extLst>
          </p:cNvPr>
          <p:cNvGraphicFramePr>
            <a:graphicFrameLocks noGrp="1"/>
          </p:cNvGraphicFramePr>
          <p:nvPr/>
        </p:nvGraphicFramePr>
        <p:xfrm>
          <a:off x="1458738" y="929484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1578A044-2A78-014F-BFA5-6733D45E0251}"/>
              </a:ext>
            </a:extLst>
          </p:cNvPr>
          <p:cNvSpPr/>
          <p:nvPr/>
        </p:nvSpPr>
        <p:spPr>
          <a:xfrm>
            <a:off x="4213468" y="1463605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4CCA6-F1CC-6B40-A1AC-77DB37AD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016141"/>
            <a:ext cx="2364901" cy="32395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B25025-BE5B-C042-9AF4-8BFFA629EB1A}"/>
              </a:ext>
            </a:extLst>
          </p:cNvPr>
          <p:cNvGraphicFramePr>
            <a:graphicFrameLocks noGrp="1"/>
          </p:cNvGraphicFramePr>
          <p:nvPr/>
        </p:nvGraphicFramePr>
        <p:xfrm>
          <a:off x="6895025" y="937795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6" name="Direct Access Storage 15">
            <a:extLst>
              <a:ext uri="{FF2B5EF4-FFF2-40B4-BE49-F238E27FC236}">
                <a16:creationId xmlns:a16="http://schemas.microsoft.com/office/drawing/2014/main" id="{DD0CA09F-49AF-BB47-808D-37C6D57495FE}"/>
              </a:ext>
            </a:extLst>
          </p:cNvPr>
          <p:cNvSpPr/>
          <p:nvPr/>
        </p:nvSpPr>
        <p:spPr>
          <a:xfrm>
            <a:off x="6963617" y="1561362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10130348" cy="507076"/>
          </a:xfrm>
        </p:spPr>
        <p:txBody>
          <a:bodyPr/>
          <a:lstStyle/>
          <a:p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957943" y="1438102"/>
            <a:ext cx="5265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Small leadership team: Paul Butler (NIST), Steve King (ISIS), </a:t>
            </a:r>
            <a:r>
              <a:rPr lang="en-US" dirty="0" err="1">
                <a:solidFill>
                  <a:srgbClr val="666666"/>
                </a:solidFill>
              </a:rPr>
              <a:t>Wojciech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Potrzebowski</a:t>
            </a:r>
            <a:r>
              <a:rPr lang="en-US" dirty="0">
                <a:solidFill>
                  <a:srgbClr val="666666"/>
                </a:solidFill>
              </a:rPr>
              <a:t> (ESS)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Regular 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camps and hackathons </a:t>
            </a:r>
          </a:p>
          <a:p>
            <a:endParaRPr lang="en-US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Hosted on </a:t>
            </a:r>
            <a:r>
              <a:rPr lang="en-US" dirty="0" err="1">
                <a:solidFill>
                  <a:srgbClr val="666666"/>
                </a:solidFill>
              </a:rPr>
              <a:t>github</a:t>
            </a:r>
            <a:r>
              <a:rPr lang="en-US" dirty="0">
                <a:solidFill>
                  <a:srgbClr val="666666"/>
                </a:solidFill>
              </a:rPr>
              <a:t>: https://</a:t>
            </a:r>
            <a:r>
              <a:rPr lang="en-US" dirty="0" err="1">
                <a:solidFill>
                  <a:srgbClr val="666666"/>
                </a:solidFill>
              </a:rPr>
              <a:t>github.com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1"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90" r="5539" b="25236"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4A830F-95A9-4841-937F-65BD85651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Documentation and communication channels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8202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55B39F-C59C-544F-B610-001C6B17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6" y="1849608"/>
            <a:ext cx="8809948" cy="421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in </a:t>
            </a:r>
            <a:r>
              <a:rPr lang="en-US" dirty="0" err="1"/>
              <a:t>SasView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319027" y="28596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478767" y="4894706"/>
            <a:ext cx="3526679" cy="772630"/>
            <a:chOff x="212185" y="4529638"/>
            <a:chExt cx="3526679" cy="772630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212185" y="45296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 rot="2830764">
              <a:off x="3249658" y="4906916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18121"/>
            <a:ext cx="4011925" cy="1199859"/>
            <a:chOff x="2138437" y="4940750"/>
            <a:chExt cx="4011925" cy="1199859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389372" y="5226295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6012146" y="5570312"/>
            <a:ext cx="3875261" cy="796855"/>
            <a:chOff x="6012146" y="5221970"/>
            <a:chExt cx="3875261" cy="796855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6012146" y="5221970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369423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49405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8857791" y="1255062"/>
            <a:ext cx="1870684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and  simultaneous 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60914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AF59F-EE10-9043-9B2C-CCA45610F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functionality for analysing SESANS data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5007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S0013_ESS_191217" id="{25A5AE2A-28F6-4104-8C72-7304B1F48254}" vid="{320E9B42-7F55-4E52-AA64-0C45CA88F26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87713</TotalTime>
  <Words>883</Words>
  <Application>Microsoft Macintosh PowerPoint</Application>
  <PresentationFormat>Widescreen</PresentationFormat>
  <Paragraphs>191</Paragraphs>
  <Slides>20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Segoe UI</vt:lpstr>
      <vt:lpstr>Segoe UI Light</vt:lpstr>
      <vt:lpstr>Segoe UI Semibold</vt:lpstr>
      <vt:lpstr>Wingdings</vt:lpstr>
      <vt:lpstr>Office-tema</vt:lpstr>
      <vt:lpstr> A ‘Swiss Army Knife’ for SAS Data Analysis</vt:lpstr>
      <vt:lpstr>User Journey</vt:lpstr>
      <vt:lpstr>Typical SasView workflow</vt:lpstr>
      <vt:lpstr>Defining model is crucial for data analysis</vt:lpstr>
      <vt:lpstr>Fitting model to data is typically done through χ2 optimization</vt:lpstr>
      <vt:lpstr>The SasView approach</vt:lpstr>
      <vt:lpstr>User support</vt:lpstr>
      <vt:lpstr>Fitting in SasView</vt:lpstr>
      <vt:lpstr>SESANS data</vt:lpstr>
      <vt:lpstr>Plugin models</vt:lpstr>
      <vt:lpstr>Other SasView functionality </vt:lpstr>
      <vt:lpstr>New features</vt:lpstr>
      <vt:lpstr>Future developments</vt:lpstr>
      <vt:lpstr>Future developments</vt:lpstr>
      <vt:lpstr>Beyond Graphical User Interface (GUI) </vt:lpstr>
      <vt:lpstr>Beyond SasView</vt:lpstr>
      <vt:lpstr>AtSAS</vt:lpstr>
      <vt:lpstr>How to contribute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Richter</dc:creator>
  <cp:lastModifiedBy>Wojciech Potrzebowski</cp:lastModifiedBy>
  <cp:revision>528</cp:revision>
  <cp:lastPrinted>2019-03-08T10:27:30Z</cp:lastPrinted>
  <dcterms:created xsi:type="dcterms:W3CDTF">2020-03-09T09:07:28Z</dcterms:created>
  <dcterms:modified xsi:type="dcterms:W3CDTF">2023-08-23T11:03:06Z</dcterms:modified>
</cp:coreProperties>
</file>